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0" r:id="rId22"/>
    <p:sldId id="291" r:id="rId23"/>
    <p:sldId id="276" r:id="rId24"/>
    <p:sldId id="277" r:id="rId25"/>
    <p:sldId id="278" r:id="rId26"/>
    <p:sldId id="279"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25EDC4C-6F0A-4167-8578-069CB468CD42}" type="datetimeFigureOut">
              <a:rPr lang="ms-MY" smtClean="0"/>
              <a:t>21/06/2018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166411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25EDC4C-6F0A-4167-8578-069CB468CD42}" type="datetimeFigureOut">
              <a:rPr lang="ms-MY" smtClean="0"/>
              <a:t>21/06/2018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93197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25EDC4C-6F0A-4167-8578-069CB468CD42}" type="datetimeFigureOut">
              <a:rPr lang="ms-MY" smtClean="0"/>
              <a:t>21/06/2018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96170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67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6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9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78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18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9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89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2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25EDC4C-6F0A-4167-8578-069CB468CD42}" type="datetimeFigureOut">
              <a:rPr lang="ms-MY" smtClean="0"/>
              <a:t>21/06/2018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1475703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34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54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36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EDC4C-6F0A-4167-8578-069CB468CD42}" type="datetimeFigureOut">
              <a:rPr lang="ms-MY" smtClean="0"/>
              <a:t>21/06/2018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60990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25EDC4C-6F0A-4167-8578-069CB468CD42}" type="datetimeFigureOut">
              <a:rPr lang="ms-MY" smtClean="0"/>
              <a:t>21/06/2018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12040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25EDC4C-6F0A-4167-8578-069CB468CD42}" type="datetimeFigureOut">
              <a:rPr lang="ms-MY" smtClean="0"/>
              <a:t>21/06/2018</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72791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25EDC4C-6F0A-4167-8578-069CB468CD42}" type="datetimeFigureOut">
              <a:rPr lang="ms-MY" smtClean="0"/>
              <a:t>21/06/2018</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84826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EDC4C-6F0A-4167-8578-069CB468CD42}" type="datetimeFigureOut">
              <a:rPr lang="ms-MY" smtClean="0"/>
              <a:t>21/06/2018</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19099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EDC4C-6F0A-4167-8578-069CB468CD42}" type="datetimeFigureOut">
              <a:rPr lang="ms-MY" smtClean="0"/>
              <a:t>21/06/2018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45720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EDC4C-6F0A-4167-8578-069CB468CD42}" type="datetimeFigureOut">
              <a:rPr lang="ms-MY" smtClean="0"/>
              <a:t>21/06/2018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5175EB3-10B6-4183-A6C0-4A1D7820E59F}" type="slidenum">
              <a:rPr lang="ms-MY" smtClean="0"/>
              <a:t>‹#›</a:t>
            </a:fld>
            <a:endParaRPr lang="ms-MY"/>
          </a:p>
        </p:txBody>
      </p:sp>
    </p:spTree>
    <p:extLst>
      <p:ext uri="{BB962C8B-B14F-4D97-AF65-F5344CB8AC3E}">
        <p14:creationId xmlns:p14="http://schemas.microsoft.com/office/powerpoint/2010/main" val="359730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EDC4C-6F0A-4167-8578-069CB468CD42}" type="datetimeFigureOut">
              <a:rPr lang="ms-MY" smtClean="0"/>
              <a:t>21/06/2018</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75EB3-10B6-4183-A6C0-4A1D7820E59F}" type="slidenum">
              <a:rPr lang="ms-MY" smtClean="0"/>
              <a:t>‹#›</a:t>
            </a:fld>
            <a:endParaRPr lang="ms-MY"/>
          </a:p>
        </p:txBody>
      </p:sp>
    </p:spTree>
    <p:extLst>
      <p:ext uri="{BB962C8B-B14F-4D97-AF65-F5344CB8AC3E}">
        <p14:creationId xmlns:p14="http://schemas.microsoft.com/office/powerpoint/2010/main" val="179390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220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
            <a:ext cx="9144000" cy="68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563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1663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969588"/>
            <a:ext cx="8839200" cy="83099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b="1" dirty="0">
                <a:effectLst>
                  <a:glow rad="101600">
                    <a:schemeClr val="bg2">
                      <a:lumMod val="75000"/>
                      <a:alpha val="60000"/>
                    </a:schemeClr>
                  </a:glow>
                </a:effectLst>
                <a:latin typeface="Arial" pitchFamily="34" charset="0"/>
                <a:cs typeface="Arial" pitchFamily="34" charset="0"/>
              </a:rPr>
              <a:t>“Katakanlah; Aku beriman kepada Allah, sesudah itu </a:t>
            </a:r>
            <a:r>
              <a:rPr lang="ms-MY" sz="2400" b="1" dirty="0" err="1">
                <a:effectLst>
                  <a:glow rad="101600">
                    <a:schemeClr val="bg2">
                      <a:lumMod val="75000"/>
                      <a:alpha val="60000"/>
                    </a:schemeClr>
                  </a:glow>
                </a:effectLst>
                <a:latin typeface="Arial" pitchFamily="34" charset="0"/>
                <a:cs typeface="Arial" pitchFamily="34" charset="0"/>
              </a:rPr>
              <a:t>istiqomahlah</a:t>
            </a:r>
            <a:r>
              <a:rPr lang="ms-MY" sz="2400" b="1" dirty="0">
                <a:effectLst>
                  <a:glow rad="101600">
                    <a:schemeClr val="bg2">
                      <a:lumMod val="75000"/>
                      <a:alpha val="60000"/>
                    </a:schemeClr>
                  </a:glow>
                </a:effectLst>
                <a:latin typeface="Arial" pitchFamily="34" charset="0"/>
                <a:cs typeface="Arial" pitchFamily="34" charset="0"/>
              </a:rPr>
              <a:t>”.</a:t>
            </a:r>
            <a:endParaRPr lang="en-MY" sz="2400" b="1" dirty="0">
              <a:effectLst>
                <a:glow rad="101600">
                  <a:schemeClr val="bg2">
                    <a:lumMod val="75000"/>
                    <a:alpha val="60000"/>
                  </a:schemeClr>
                </a:glow>
              </a:effectLst>
              <a:latin typeface="Arial" pitchFamily="34" charset="0"/>
              <a:cs typeface="Arial" pitchFamily="34" charset="0"/>
            </a:endParaRPr>
          </a:p>
        </p:txBody>
      </p:sp>
      <p:sp>
        <p:nvSpPr>
          <p:cNvPr id="5" name="Rectangle 4"/>
          <p:cNvSpPr/>
          <p:nvPr/>
        </p:nvSpPr>
        <p:spPr>
          <a:xfrm>
            <a:off x="0" y="1992853"/>
            <a:ext cx="9144000" cy="923330"/>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قُلْ آمَنْتُ بِاللهِ ثُمَّ  اسْتَقِم.   </a:t>
            </a:r>
            <a:r>
              <a:rPr lang="ar-SA" sz="2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مُسْلِمْ</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Pihak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Berkuasa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3400" y="1516822"/>
            <a:ext cx="5638800" cy="119777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Menjadikan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kedudukan</a:t>
            </a:r>
            <a:r>
              <a:rPr lang="en-US" sz="2400" b="1" dirty="0" smtClean="0">
                <a:solidFill>
                  <a:schemeClr val="tx1"/>
                </a:solidFill>
                <a:latin typeface="Arial Black" pitchFamily="34" charset="0"/>
              </a:rPr>
              <a:t>/</a:t>
            </a:r>
            <a:r>
              <a:rPr lang="en-US" sz="2400" b="1" dirty="0" err="1" smtClean="0">
                <a:solidFill>
                  <a:schemeClr val="tx1"/>
                </a:solidFill>
                <a:latin typeface="Arial Black" pitchFamily="34" charset="0"/>
              </a:rPr>
              <a:t>kuasa</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sebagai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suatu</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amanah</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tanggungjawab</a:t>
            </a:r>
            <a:endParaRPr lang="en-US" b="1" dirty="0" smtClean="0">
              <a:solidFill>
                <a:schemeClr val="tx1"/>
              </a:solidFill>
              <a:latin typeface="Arial Black" pitchFamily="34" charset="0"/>
            </a:endParaRPr>
          </a:p>
        </p:txBody>
      </p:sp>
      <p:sp>
        <p:nvSpPr>
          <p:cNvPr id="5" name="Rectangle 4"/>
          <p:cNvSpPr/>
          <p:nvPr/>
        </p:nvSpPr>
        <p:spPr>
          <a:xfrm>
            <a:off x="2971800" y="3019400"/>
            <a:ext cx="5638800" cy="1066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jujur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integriti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endParaRPr lang="en-US" sz="3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971800" y="4162400"/>
            <a:ext cx="5638800" cy="1066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Mewujudkan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harmoni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sejahtera</a:t>
            </a:r>
            <a:endParaRPr lang="en-US" sz="3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2743200" y="2867000"/>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effectLst>
                <a:outerShdw blurRad="38100" dist="38100" dir="2700000" algn="tl">
                  <a:srgbClr val="000000">
                    <a:alpha val="43137"/>
                  </a:srgbClr>
                </a:outerShdw>
              </a:effectLst>
            </a:endParaRPr>
          </a:p>
        </p:txBody>
      </p:sp>
      <p:sp>
        <p:nvSpPr>
          <p:cNvPr id="8" name="5-Point Star 7"/>
          <p:cNvSpPr/>
          <p:nvPr/>
        </p:nvSpPr>
        <p:spPr>
          <a:xfrm>
            <a:off x="2743200" y="4086200"/>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7384"/>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Faedah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bertanggungjawab</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506026" y="1496616"/>
            <a:ext cx="5638800" cy="10668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Contoh</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ikutan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pekerja</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kakitangan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bawah</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506026" y="2792016"/>
            <a:ext cx="5638800" cy="10668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Pelanggan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masyarakat</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perolehi</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keselesaan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kemesraan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kepuasan</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999174" y="4697016"/>
            <a:ext cx="7306626" cy="13716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Pengurusan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pincang</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menimbulkan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kegelisahan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salahguna</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kuasa</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penyelewengan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rasuah</a:t>
            </a:r>
            <a:r>
              <a:rPr lang="en-US"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Down Arrow 6"/>
          <p:cNvSpPr/>
          <p:nvPr/>
        </p:nvSpPr>
        <p:spPr>
          <a:xfrm rot="16200000">
            <a:off x="1572335" y="1773551"/>
            <a:ext cx="1142999" cy="893930"/>
          </a:xfrm>
          <a:prstGeom prst="downArrow">
            <a:avLst>
              <a:gd name="adj1" fmla="val 50000"/>
              <a:gd name="adj2" fmla="val 35246"/>
            </a:avLst>
          </a:prstGeom>
          <a:ln>
            <a:solidFill>
              <a:schemeClr val="tx1"/>
            </a:solidFill>
          </a:ln>
          <a:effectLst/>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2800" dirty="0">
              <a:effectLst>
                <a:outerShdw blurRad="38100" dist="38100" dir="2700000" algn="tl">
                  <a:srgbClr val="000000">
                    <a:alpha val="43137"/>
                  </a:srgbClr>
                </a:outerShdw>
              </a:effectLst>
              <a:latin typeface="Arial Black" pitchFamily="34" charset="0"/>
            </a:endParaRPr>
          </a:p>
        </p:txBody>
      </p:sp>
      <p:sp>
        <p:nvSpPr>
          <p:cNvPr id="8" name="Multiply 7"/>
          <p:cNvSpPr/>
          <p:nvPr/>
        </p:nvSpPr>
        <p:spPr>
          <a:xfrm>
            <a:off x="580074" y="4316016"/>
            <a:ext cx="838200" cy="762000"/>
          </a:xfrm>
          <a:prstGeom prst="mathMultiply">
            <a:avLst/>
          </a:prstGeom>
          <a:ln w="28575">
            <a:solidFill>
              <a:schemeClr val="tx1"/>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1663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969588"/>
            <a:ext cx="8839200" cy="193899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b="1" dirty="0">
                <a:effectLst>
                  <a:glow rad="101600">
                    <a:schemeClr val="bg2">
                      <a:lumMod val="75000"/>
                      <a:alpha val="60000"/>
                    </a:schemeClr>
                  </a:glow>
                </a:effectLst>
                <a:latin typeface="Arial" pitchFamily="34" charset="0"/>
                <a:cs typeface="Arial" pitchFamily="34" charset="0"/>
              </a:rPr>
              <a:t>“Apabila amanah diabaikan maka tunggulah saat kemusnahan. Seseorang bertanya kepada Nabi s.a.w, “Bagaimana amanah yang diabaikan?”  Sabda Nabi s.a.w;  “Apabila urusan sesuatu diserahkan kepada bukan orang yang </a:t>
            </a:r>
            <a:r>
              <a:rPr lang="ms-MY" sz="2400" b="1" dirty="0" smtClean="0">
                <a:effectLst>
                  <a:glow rad="101600">
                    <a:schemeClr val="bg2">
                      <a:lumMod val="75000"/>
                      <a:alpha val="60000"/>
                    </a:schemeClr>
                  </a:glow>
                </a:effectLst>
                <a:latin typeface="Arial" pitchFamily="34" charset="0"/>
                <a:cs typeface="Arial" pitchFamily="34" charset="0"/>
              </a:rPr>
              <a:t>layak, maka </a:t>
            </a:r>
            <a:r>
              <a:rPr lang="ms-MY" sz="2400" b="1" dirty="0">
                <a:effectLst>
                  <a:glow rad="101600">
                    <a:schemeClr val="bg2">
                      <a:lumMod val="75000"/>
                      <a:alpha val="60000"/>
                    </a:schemeClr>
                  </a:glow>
                </a:effectLst>
                <a:latin typeface="Arial" pitchFamily="34" charset="0"/>
                <a:cs typeface="Arial" pitchFamily="34" charset="0"/>
              </a:rPr>
              <a:t>tunggulah detik kemusnahannya”.</a:t>
            </a:r>
            <a:endParaRPr lang="en-MY" sz="2400" b="1" dirty="0">
              <a:effectLst>
                <a:glow rad="101600">
                  <a:schemeClr val="bg2">
                    <a:lumMod val="75000"/>
                    <a:alpha val="60000"/>
                  </a:schemeClr>
                </a:glow>
              </a:effectLst>
              <a:latin typeface="Arial" pitchFamily="34" charset="0"/>
              <a:cs typeface="Arial" pitchFamily="34" charset="0"/>
            </a:endParaRPr>
          </a:p>
        </p:txBody>
      </p:sp>
      <p:sp>
        <p:nvSpPr>
          <p:cNvPr id="5" name="Rectangle 4"/>
          <p:cNvSpPr/>
          <p:nvPr/>
        </p:nvSpPr>
        <p:spPr>
          <a:xfrm>
            <a:off x="0" y="1752585"/>
            <a:ext cx="9144000" cy="1877437"/>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إِذَا ضُيِّعَتِ الأَمَانَةُ فَانْتَظِرِ السَّاعَةَ. قَالَ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رَجُلٌ)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وَكَيْفَ إِضَاعَتُهَا. قَالَ: إِذَا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وُسِّدَ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الأَمْرُ إِلَى غَيْرِ أَهْلِهِ فَانْتَظِرِ السَّاعَةَ.  </a:t>
            </a:r>
            <a:r>
              <a:rPr lang="ar-SA" sz="2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البخاري </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Muamalah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529899"/>
            <a:ext cx="6705600" cy="1066800"/>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nilai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447800" y="3008040"/>
            <a:ext cx="6705600" cy="1066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kepuasan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447800" y="4532040"/>
            <a:ext cx="6705600" cy="1066800"/>
          </a:xfrm>
          <a:prstGeom prst="rect">
            <a:avLst/>
          </a:prstGeom>
          <a:ln>
            <a:solidFill>
              <a:schemeClr val="bg1"/>
            </a:solidFill>
          </a:ln>
          <a:effectLst>
            <a:glow rad="101600">
              <a:schemeClr val="tx1">
                <a:alpha val="6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gejala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monopoli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kenaikan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harga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disengajakan</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969588"/>
            <a:ext cx="8839200" cy="83099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b="1" dirty="0">
                <a:effectLst>
                  <a:glow rad="101600">
                    <a:schemeClr val="bg2">
                      <a:lumMod val="75000"/>
                      <a:alpha val="60000"/>
                    </a:schemeClr>
                  </a:glow>
                </a:effectLst>
                <a:latin typeface="Arial" pitchFamily="34" charset="0"/>
                <a:cs typeface="Arial" pitchFamily="34" charset="0"/>
              </a:rPr>
              <a:t>“Allah merahmati orang yang memudahkan urusan apabila menjual, membeli dan mendapatkan hutang”. </a:t>
            </a:r>
            <a:endParaRPr lang="en-MY" sz="2400" b="1" dirty="0">
              <a:effectLst>
                <a:glow rad="101600">
                  <a:schemeClr val="bg2">
                    <a:lumMod val="75000"/>
                    <a:alpha val="60000"/>
                  </a:schemeClr>
                </a:glow>
              </a:effectLst>
              <a:latin typeface="Arial" pitchFamily="34" charset="0"/>
              <a:cs typeface="Arial" pitchFamily="34" charset="0"/>
            </a:endParaRPr>
          </a:p>
        </p:txBody>
      </p:sp>
      <p:sp>
        <p:nvSpPr>
          <p:cNvPr id="5" name="Rectangle 4"/>
          <p:cNvSpPr/>
          <p:nvPr/>
        </p:nvSpPr>
        <p:spPr>
          <a:xfrm>
            <a:off x="0" y="1752585"/>
            <a:ext cx="9144000" cy="1200329"/>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رَحِمَ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رَجُلاً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سَمْحًا إِذَا بَاعَ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وَإِذَا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اشْتَرَى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وَإِذَا اقْتَضَى.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a:p>
            <a:pPr algn="ctr" rtl="1"/>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البخاري </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perhubungan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sosial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kemasyarakatan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Down Arrow 3"/>
          <p:cNvSpPr/>
          <p:nvPr/>
        </p:nvSpPr>
        <p:spPr>
          <a:xfrm rot="16200000">
            <a:off x="826303" y="1726959"/>
            <a:ext cx="1143000" cy="1559257"/>
          </a:xfrm>
          <a:prstGeom prst="downArrow">
            <a:avLst>
              <a:gd name="adj1" fmla="val 50000"/>
              <a:gd name="adj2" fmla="val 35246"/>
            </a:avLst>
          </a:prstGeom>
          <a:ln>
            <a:solidFill>
              <a:schemeClr val="tx1"/>
            </a:solidFill>
          </a:ln>
          <a:effectLst>
            <a:glow rad="101600">
              <a:srgbClr val="00B050">
                <a:alpha val="60000"/>
              </a:srgbClr>
            </a:glow>
          </a:effectLst>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2800" dirty="0">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2743200" y="1782688"/>
            <a:ext cx="5638800" cy="10668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semakin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rapuh</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743200" y="3154288"/>
            <a:ext cx="5638800" cy="10668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mudah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diperlekehkan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Down Arrow 3"/>
          <p:cNvSpPr/>
          <p:nvPr/>
        </p:nvSpPr>
        <p:spPr>
          <a:xfrm rot="16200000">
            <a:off x="858671" y="1315871"/>
            <a:ext cx="1143000" cy="1559257"/>
          </a:xfrm>
          <a:prstGeom prst="downArrow">
            <a:avLst>
              <a:gd name="adj1" fmla="val 50000"/>
              <a:gd name="adj2" fmla="val 35246"/>
            </a:avLst>
          </a:prstGeom>
          <a:ln>
            <a:solidFill>
              <a:schemeClr val="tx1"/>
            </a:solidFill>
          </a:ln>
          <a:effectLst>
            <a:glow rad="101600">
              <a:srgbClr val="00B050">
                <a:alpha val="60000"/>
              </a:srgbClr>
            </a:glow>
          </a:effectLst>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2800" dirty="0">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2506026" y="1752600"/>
            <a:ext cx="5638800" cy="10668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teguh</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06026" y="2895600"/>
            <a:ext cx="5638800" cy="10668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Musuh-musuh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gerun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506026" y="4038600"/>
            <a:ext cx="56388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Wujud</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kesejahteraan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kestabilan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672314"/>
            <a:ext cx="8839200" cy="2492990"/>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600" dirty="0">
                <a:effectLst>
                  <a:glow rad="101600">
                    <a:schemeClr val="tx1">
                      <a:lumMod val="50000"/>
                      <a:lumOff val="50000"/>
                      <a:alpha val="60000"/>
                    </a:schemeClr>
                  </a:glow>
                </a:effectLst>
              </a:rPr>
              <a:t>“Sesungguhnya orang yang berkata: Tuhan kami ialah Allah, kemudian mereka tetap di atas jalan yang betul, turunlah kepada mereka malaikat dengan berkata: </a:t>
            </a:r>
            <a:r>
              <a:rPr lang="ms-MY" sz="2600" dirty="0" err="1">
                <a:effectLst>
                  <a:glow rad="101600">
                    <a:schemeClr val="tx1">
                      <a:lumMod val="50000"/>
                      <a:lumOff val="50000"/>
                      <a:alpha val="60000"/>
                    </a:schemeClr>
                  </a:glow>
                </a:effectLst>
              </a:rPr>
              <a:t>Janganlah</a:t>
            </a:r>
            <a:r>
              <a:rPr lang="ms-MY" sz="2600" dirty="0">
                <a:effectLst>
                  <a:glow rad="101600">
                    <a:schemeClr val="tx1">
                      <a:lumMod val="50000"/>
                      <a:lumOff val="50000"/>
                      <a:alpha val="60000"/>
                    </a:schemeClr>
                  </a:glow>
                </a:effectLst>
              </a:rPr>
              <a:t> kamu bimbang dan </a:t>
            </a:r>
            <a:r>
              <a:rPr lang="ms-MY" sz="2600" dirty="0" err="1">
                <a:effectLst>
                  <a:glow rad="101600">
                    <a:schemeClr val="tx1">
                      <a:lumMod val="50000"/>
                      <a:lumOff val="50000"/>
                      <a:alpha val="60000"/>
                    </a:schemeClr>
                  </a:glow>
                </a:effectLst>
              </a:rPr>
              <a:t>janganlah</a:t>
            </a:r>
            <a:r>
              <a:rPr lang="ms-MY" sz="2600" dirty="0">
                <a:effectLst>
                  <a:glow rad="101600">
                    <a:schemeClr val="tx1">
                      <a:lumMod val="50000"/>
                      <a:lumOff val="50000"/>
                      <a:alpha val="60000"/>
                    </a:schemeClr>
                  </a:glow>
                </a:effectLst>
              </a:rPr>
              <a:t> kamu berdukacita, dan </a:t>
            </a:r>
            <a:r>
              <a:rPr lang="ms-MY" sz="2600" dirty="0" err="1">
                <a:effectLst>
                  <a:glow rad="101600">
                    <a:schemeClr val="tx1">
                      <a:lumMod val="50000"/>
                      <a:lumOff val="50000"/>
                      <a:alpha val="60000"/>
                    </a:schemeClr>
                  </a:glow>
                </a:effectLst>
              </a:rPr>
              <a:t>terimalah</a:t>
            </a:r>
            <a:r>
              <a:rPr lang="ms-MY" sz="2600" dirty="0">
                <a:effectLst>
                  <a:glow rad="101600">
                    <a:schemeClr val="tx1">
                      <a:lumMod val="50000"/>
                      <a:lumOff val="50000"/>
                      <a:alpha val="60000"/>
                    </a:schemeClr>
                  </a:glow>
                </a:effectLst>
              </a:rPr>
              <a:t> berita gembira bahawa kamu akan beroleh Syurga yang telah dijanjikan kepada kamu.”</a:t>
            </a:r>
            <a:endParaRPr lang="en-MY" sz="2600" dirty="0">
              <a:effectLst>
                <a:glow rad="101600">
                  <a:schemeClr val="tx1">
                    <a:lumMod val="50000"/>
                    <a:lumOff val="50000"/>
                    <a:alpha val="60000"/>
                  </a:schemeClr>
                </a:glow>
              </a:effectLst>
            </a:endParaRPr>
          </a:p>
        </p:txBody>
      </p:sp>
      <p:sp>
        <p:nvSpPr>
          <p:cNvPr id="5" name="Rectangle 4"/>
          <p:cNvSpPr/>
          <p:nvPr/>
        </p:nvSpPr>
        <p:spPr>
          <a:xfrm>
            <a:off x="0" y="1151999"/>
            <a:ext cx="9144000" cy="1508105"/>
          </a:xfrm>
          <a:prstGeom prst="rect">
            <a:avLst/>
          </a:prstGeom>
          <a:solidFill>
            <a:srgbClr val="990000">
              <a:alpha val="15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إِنَّ الَّذِينَ قَالُوا رَبُّنَا اللَّهُ ثُمَّ اسْتَقَامُوا تَتَنَزَّلُ عَلَيْهِمُ الْمَلَائِكَةُ أَلَّا تَخَافُوا وَلَا تَحْزَنُوا وَأَبْشِرُوا بِالْجَنَّةِ الَّتِي كُنتُمْ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تُوعَدُونَ.</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3962400" y="3036639"/>
            <a:ext cx="5029200" cy="461665"/>
          </a:xfrm>
          <a:prstGeom prst="rect">
            <a:avLst/>
          </a:prstGeom>
          <a:solidFill>
            <a:schemeClr val="bg1">
              <a:lumMod val="95000"/>
            </a:schemeClr>
          </a:solidFill>
        </p:spPr>
        <p:txBody>
          <a:bodyPr wrap="square">
            <a:spAutoFit/>
          </a:bodyPr>
          <a:lstStyle/>
          <a:p>
            <a:pP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Fussilat</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latin typeface="Baskerville Old Face" pitchFamily="18" charset="0"/>
              </a:rPr>
              <a:t>30</a:t>
            </a:r>
            <a:endParaRPr lang="en-US" sz="2400" i="1" dirty="0">
              <a:ln>
                <a:solidFill>
                  <a:sysClr val="windowText" lastClr="000000"/>
                </a:solidFill>
              </a:ln>
              <a:effectLst/>
              <a:latin typeface="Baskerville Old Face" pitchFamily="18"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484784"/>
            <a:ext cx="9144032" cy="3477875"/>
          </a:xfrm>
          <a:prstGeom prst="rect">
            <a:avLst/>
          </a:prstGeom>
          <a:solidFill>
            <a:schemeClr val="tx1">
              <a:alpha val="10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لِـىْ وَلَكُمْ فِيْ الْكِتَابِ وَالسُّنَّةِ،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وَنَفَعَنِيْ وَإِيَّاكُمْ بالآيَاتِ وَالْحِكْمَة،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أَقُوْلُ قَوْلِـى هَذَا، وَأَسْتَغْفِرُاللهَ الْعَظِـْيمَ لِـى وَلَكُمْ،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وَلـِسَائِرِ الْمُسْلِمِيْنَ وَالْـمُسْلِمَاتِ، وَالْـمُؤْمِنِيْنَ وَالْـمُؤْمِنَاتِ،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9992" y="4697849"/>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157808"/>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16616"/>
            <a:ext cx="9144000" cy="2215991"/>
          </a:xfrm>
          <a:prstGeom prst="rect">
            <a:avLst/>
          </a:prstGeom>
          <a:solidFill>
            <a:schemeClr val="bg1">
              <a:alpha val="52000"/>
            </a:schemeClr>
          </a:solidFill>
          <a:ln w="38100">
            <a:solidFill>
              <a:srgbClr val="FF0000"/>
            </a:solidFill>
          </a:ln>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2232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34775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288" y="1832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565464"/>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24400"/>
            <a:ext cx="8286808" cy="1323439"/>
          </a:xfrm>
          <a:prstGeom prst="rect">
            <a:avLst/>
          </a:prstGeom>
          <a:noFill/>
          <a:ln w="57150">
            <a:noFill/>
          </a:ln>
        </p:spPr>
        <p:txBody>
          <a:bodyPr wrap="square">
            <a:spAutoFit/>
          </a:bodyPr>
          <a:lstStyle/>
          <a:p>
            <a:pPr algn="ctr">
              <a:defRPr/>
            </a:pPr>
            <a:r>
              <a:rPr lang="en-US" sz="4000" b="1" dirty="0" err="1">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16632"/>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1899772"/>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383832"/>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27384"/>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908156"/>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239816"/>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18864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1971780"/>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49839"/>
            <a:ext cx="9144000" cy="2246769"/>
          </a:xfrm>
          <a:prstGeom prst="rect">
            <a:avLst/>
          </a:prstGeom>
          <a:no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79514132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86145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684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40998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58432"/>
            <a:ext cx="9144000" cy="1938992"/>
          </a:xfrm>
          <a:prstGeom prst="rect">
            <a:avLst/>
          </a:prstGeom>
          <a:solidFill>
            <a:schemeClr val="bg1">
              <a:alpha val="29000"/>
            </a:schemeClr>
          </a:solidFill>
          <a:ln w="38100">
            <a:solidFill>
              <a:srgbClr val="FF0000"/>
            </a:solid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1663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1495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8508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157315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13736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2158186"/>
            <a:ext cx="8735886" cy="2185214"/>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942067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9044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687767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1134098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880402"/>
            <a:ext cx="8856984" cy="5947782"/>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22</a:t>
            </a:r>
            <a:r>
              <a:rPr lang="en-MY" sz="1400" b="1" dirty="0" smtClean="0">
                <a:solidFill>
                  <a:prstClr val="black"/>
                </a:solidFill>
                <a:effectLst>
                  <a:outerShdw blurRad="38100" dist="38100" dir="2700000" algn="tl">
                    <a:srgbClr val="000000">
                      <a:alpha val="43137"/>
                    </a:srgbClr>
                  </a:outerShdw>
                </a:effectLst>
                <a:cs typeface="Arial" charset="0"/>
              </a:rPr>
              <a:t>/06/2018</a:t>
            </a:r>
          </a:p>
          <a:p>
            <a:pPr algn="ctr">
              <a:defRPr/>
            </a:pP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ISTIQOMAH MEMBAWA KESEJAHTERAAN</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9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ISTIQOMAH </a:t>
            </a:r>
            <a:r>
              <a:rPr lang="en-US" sz="17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IALAH MENGIKUTI DAN MEMATUHI AJARAN ISLAM, TANPA SEBARANG KECENDERUNGAN </a:t>
            </a: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a:t>
            </a:r>
            <a:r>
              <a:rPr lang="en-US" sz="17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NORMA </a:t>
            </a: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US" sz="17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BERCANGGAH, MELIPUTI SIKAP BERTERUSAN, TEGAS DAN INTEGRITI TERHADAP PERINTAH ALLAH ZAHIR DAN </a:t>
            </a: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BATIN</a:t>
            </a:r>
          </a:p>
          <a:p>
            <a:pPr marL="457200" indent="-457200" algn="just">
              <a:buFontTx/>
              <a:buAutoNum type="arabicPeriod"/>
              <a:defRPr/>
            </a:pPr>
            <a:endParaRPr lang="en-US"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t>
            </a:r>
            <a:r>
              <a:rPr lang="en-US" sz="17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MEMBAWA KESEJAHTERAAN DUNIA DAN KEBAHAGIAAN AKHIRAT. ISTIQOMAH MERUPAKAN KUNCI KEPADA PENCAPAIAN KESEJAHTERAAN ITU, TANPANYA WUJUD TINDAKAN ATAU PERANGAI YANG MENGHALANG PENCAPAIAN TERSEBUT</a:t>
            </a: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457200" indent="-457200" algn="just">
              <a:buFontTx/>
              <a:buAutoNum type="arabicPeriod"/>
              <a:defRPr/>
            </a:pPr>
            <a:endParaRPr lang="en-US" sz="105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DALAM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SEKTOR URUS TADBIR, INDIVIDU </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US"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TERLIBAT PERLU MENJADIKAN JAWATAN SEBAGAI AMANAH BUKAN SEBAGAI PELUANG UNTUK KEPENTINGAN DIRI. DENGAN ISTIQOMAH ORANG AWAM MENIKMATI KESELESAAN DAN KEPUASAN. TANPA ISTIQOMAH WUJUD SALAH GUNA KUASA; ORANG AWAM MENJADI MANGSA DAN KEHIDUPAN TERTEKAN</a:t>
            </a:r>
            <a:r>
              <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457200" indent="-457200" algn="just">
              <a:buFontTx/>
              <a:buAutoNum type="arabicPeriod"/>
              <a:defRPr/>
            </a:pPr>
            <a:endParaRPr lang="en-US"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US" sz="17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ISTIQOMAH DALAM MUAMALAH WUJUD IKLIM MENANG-MENANG, SEMUA YANG TERLIBAT BERASA PUAS. TANPA ISTIQOMAH WUJUD PENIPUAN, PENYELEWENGAN, MONOPOLI DAN PERMAINAN HARGA</a:t>
            </a: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457200" indent="-457200" algn="just">
              <a:buFontTx/>
              <a:buAutoNum type="arabicPeriod"/>
              <a:defRPr/>
            </a:pPr>
            <a:endParaRPr lang="en-US" sz="1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US" sz="17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ISTIQOMAH DALAM SEKTOR KEMASYARAKATAN LAHIR KEKUATAN PERPADUAN DAN SALING PRIHATIN MENYEBABKAN MUSUH ISLAM TIDAK BERANI MEMPERLEKEH. TANPA ISTIQOMAH, BERKEMBANGNYA AMALAN FITNAH DAN HASAD DENGKI. MASYARAKAT ISLAM MENJADI LEMAH DAN MANGSA KEPADA MUSLIHAT </a:t>
            </a:r>
            <a:r>
              <a:rPr lang="en-US"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MUSUH.</a:t>
            </a:r>
            <a:endParaRPr lang="en-MY" sz="1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067427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26" y="1292567"/>
            <a:ext cx="9104778" cy="1754326"/>
          </a:xfrm>
          <a:prstGeom prst="rect">
            <a:avLst/>
          </a:prstGeom>
          <a:solidFill>
            <a:schemeClr val="bg1">
              <a:alpha val="26000"/>
            </a:schemeClr>
          </a:solidFill>
          <a:ln w="38100">
            <a:solidFill>
              <a:srgbClr val="FF0000"/>
            </a:solidFill>
          </a:ln>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وَسَلِّـمْ عَلَى عَبْدِكَ وَرَسُوْلِكَ محمد وَعَلَى آلِهِ وَصَحْبِهِ اَجْمَعِين.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19634"/>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8864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166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6435"/>
            <a:ext cx="9144000" cy="1569660"/>
          </a:xfrm>
          <a:prstGeom prst="rect">
            <a:avLst/>
          </a:prstGeom>
          <a:solidFill>
            <a:schemeClr val="bg1">
              <a:alpha val="39000"/>
            </a:schemeClr>
          </a:solidFill>
          <a:ln w="38100">
            <a:solidFill>
              <a:srgbClr val="FF0000"/>
            </a:solidFill>
          </a:ln>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وَتَمَسَّكُوا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بِدِيْنِكُمْ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وَاثْبُتُوْا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أَمْرِهِ وَابْتَعِدُوْا عَنْ نَهْيِه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670935"/>
            <a:ext cx="86106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mempastikan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perjalanan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selari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beristiqomah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perbuatan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menderhaka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1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76400" y="4303440"/>
            <a:ext cx="62484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smtClean="0">
                <a:solidFill>
                  <a:schemeClr val="tx1"/>
                </a:solidFill>
                <a:effectLst>
                  <a:glow rad="101600">
                    <a:schemeClr val="bg1">
                      <a:alpha val="60000"/>
                    </a:schemeClr>
                  </a:glow>
                  <a:outerShdw blurRad="38100" dist="38100" dir="2700000" algn="tl">
                    <a:srgbClr val="000000">
                      <a:alpha val="43137"/>
                    </a:srgbClr>
                  </a:outerShdw>
                </a:effectLst>
                <a:latin typeface="Traditional Arabic" pitchFamily="18" charset="-78"/>
                <a:cs typeface="Traditional Arabic" pitchFamily="2" charset="-78"/>
              </a:rPr>
              <a:t>اهْدِنَا </a:t>
            </a:r>
            <a:r>
              <a:rPr lang="ar-SA" sz="3600" b="1" dirty="0">
                <a:solidFill>
                  <a:schemeClr val="tx1"/>
                </a:solidFill>
                <a:effectLst>
                  <a:glow rad="101600">
                    <a:schemeClr val="bg1">
                      <a:alpha val="60000"/>
                    </a:schemeClr>
                  </a:glow>
                  <a:outerShdw blurRad="38100" dist="38100" dir="2700000" algn="tl">
                    <a:srgbClr val="000000">
                      <a:alpha val="43137"/>
                    </a:srgbClr>
                  </a:outerShdw>
                </a:effectLst>
                <a:latin typeface="Traditional Arabic" pitchFamily="18" charset="-78"/>
                <a:cs typeface="Traditional Arabic" pitchFamily="2" charset="-78"/>
              </a:rPr>
              <a:t>الصِّرَاطَ الْمُسْتَقِيمَ</a:t>
            </a:r>
            <a:endParaRPr lang="en-US" sz="48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864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rot="5400000">
            <a:off x="1207645" y="657395"/>
            <a:ext cx="1432810" cy="3390900"/>
          </a:xfrm>
          <a:prstGeom prst="rightArrow">
            <a:avLst>
              <a:gd name="adj1" fmla="val 85235"/>
              <a:gd name="adj2" fmla="val 57910"/>
            </a:avLst>
          </a:prstGeom>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Keimanan</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kejujuran</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676400" y="5141640"/>
            <a:ext cx="6248400" cy="685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a:solidFill>
                  <a:schemeClr val="tx1"/>
                </a:solidFill>
              </a:rPr>
              <a:t>“Tunjukkanlah kami jalan yang lurus”.</a:t>
            </a:r>
            <a:endParaRPr lang="en-US" sz="3600" b="1" dirty="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981200" y="2931840"/>
            <a:ext cx="6705600" cy="8382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Arial Black" pitchFamily="34" charset="0"/>
              </a:rPr>
              <a:t>Kesejahteraan</a:t>
            </a:r>
            <a:r>
              <a:rPr lang="en-US" sz="2600" dirty="0" smtClean="0">
                <a:solidFill>
                  <a:schemeClr val="tx1"/>
                </a:solidFill>
                <a:latin typeface="Arial Black" pitchFamily="34" charset="0"/>
              </a:rPr>
              <a:t> </a:t>
            </a:r>
            <a:r>
              <a:rPr lang="en-US" sz="2600" dirty="0" err="1" smtClean="0">
                <a:solidFill>
                  <a:schemeClr val="tx1"/>
                </a:solidFill>
                <a:latin typeface="Arial Black" pitchFamily="34" charset="0"/>
              </a:rPr>
              <a:t>dan</a:t>
            </a:r>
            <a:r>
              <a:rPr lang="en-US" sz="2600" dirty="0" smtClean="0">
                <a:solidFill>
                  <a:schemeClr val="tx1"/>
                </a:solidFill>
                <a:latin typeface="Arial Black" pitchFamily="34" charset="0"/>
              </a:rPr>
              <a:t> </a:t>
            </a:r>
            <a:r>
              <a:rPr lang="en-US" sz="2600" dirty="0" err="1" smtClean="0">
                <a:solidFill>
                  <a:schemeClr val="tx1"/>
                </a:solidFill>
                <a:latin typeface="Arial Black" pitchFamily="34" charset="0"/>
              </a:rPr>
              <a:t>kebahagiaan</a:t>
            </a:r>
            <a:endParaRPr lang="en-US" sz="2600" dirty="0">
              <a:solidFill>
                <a:schemeClr val="tx1"/>
              </a:solidFill>
              <a:latin typeface="Arial Black" pitchFamily="34" charset="0"/>
            </a:endParaRPr>
          </a:p>
        </p:txBody>
      </p:sp>
      <p:cxnSp>
        <p:nvCxnSpPr>
          <p:cNvPr id="8" name="Elbow Connector 7"/>
          <p:cNvCxnSpPr/>
          <p:nvPr/>
        </p:nvCxnSpPr>
        <p:spPr>
          <a:xfrm>
            <a:off x="1066800" y="4981280"/>
            <a:ext cx="762000" cy="266700"/>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96886" y="1925223"/>
            <a:ext cx="5094514"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Mengikuti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mematuhi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ajaran</a:t>
            </a:r>
            <a:r>
              <a:rPr lang="en-US" sz="2400" b="1" dirty="0" smtClean="0">
                <a:solidFill>
                  <a:schemeClr val="tx1"/>
                </a:solidFill>
                <a:latin typeface="Arial Black" pitchFamily="34" charset="0"/>
              </a:rPr>
              <a:t> Islam</a:t>
            </a:r>
            <a:endParaRPr lang="en-US" sz="3600" b="1" dirty="0">
              <a:solidFill>
                <a:srgbClr val="FC10DA"/>
              </a:solidFill>
              <a:latin typeface="Arial Black" pitchFamily="34" charset="0"/>
            </a:endParaRPr>
          </a:p>
        </p:txBody>
      </p:sp>
      <p:sp>
        <p:nvSpPr>
          <p:cNvPr id="4" name="Rectangle 3"/>
          <p:cNvSpPr/>
          <p:nvPr/>
        </p:nvSpPr>
        <p:spPr>
          <a:xfrm>
            <a:off x="0" y="18864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Istiqomah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Diredhai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286000" y="3562038"/>
            <a:ext cx="510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Berterusan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tegas</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penuh</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integriti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terhadap</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perintah</a:t>
            </a:r>
            <a:r>
              <a:rPr lang="en-US" sz="2400" b="1" dirty="0" smtClean="0">
                <a:solidFill>
                  <a:schemeClr val="tx1"/>
                </a:solidFill>
                <a:latin typeface="Arial Black" pitchFamily="34" charset="0"/>
              </a:rPr>
              <a:t> Allah</a:t>
            </a:r>
            <a:endParaRPr lang="en-US" sz="3600" b="1" dirty="0">
              <a:solidFill>
                <a:srgbClr val="FC10DA"/>
              </a:solidFill>
              <a:latin typeface="Arial Black" pitchFamily="34" charset="0"/>
            </a:endParaRPr>
          </a:p>
        </p:txBody>
      </p:sp>
      <p:sp>
        <p:nvSpPr>
          <p:cNvPr id="6" name="5-Point Star 5"/>
          <p:cNvSpPr/>
          <p:nvPr/>
        </p:nvSpPr>
        <p:spPr>
          <a:xfrm>
            <a:off x="1981200" y="1809438"/>
            <a:ext cx="609600" cy="646215"/>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
        <p:nvSpPr>
          <p:cNvPr id="7" name="5-Point Star 6"/>
          <p:cNvSpPr/>
          <p:nvPr/>
        </p:nvSpPr>
        <p:spPr>
          <a:xfrm>
            <a:off x="1981200" y="3028638"/>
            <a:ext cx="609600" cy="646215"/>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 y="0"/>
            <a:ext cx="91402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029200" y="3069595"/>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smtClean="0">
                <a:ln>
                  <a:solidFill>
                    <a:sysClr val="windowText" lastClr="000000"/>
                  </a:solidFill>
                </a:ln>
                <a:latin typeface="Baskerville Old Face" pitchFamily="18" charset="0"/>
              </a:rPr>
              <a:t>As </a:t>
            </a:r>
            <a:r>
              <a:rPr lang="en-US" sz="2400" i="1" dirty="0" err="1" smtClean="0">
                <a:ln>
                  <a:solidFill>
                    <a:sysClr val="windowText" lastClr="000000"/>
                  </a:solidFill>
                </a:ln>
                <a:latin typeface="Baskerville Old Face" pitchFamily="18" charset="0"/>
              </a:rPr>
              <a:t>Shura</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15</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228600" y="3817962"/>
            <a:ext cx="8839200" cy="280076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200" dirty="0">
                <a:effectLst>
                  <a:glow rad="101600">
                    <a:schemeClr val="bg2">
                      <a:lumMod val="75000"/>
                      <a:alpha val="60000"/>
                    </a:schemeClr>
                  </a:glow>
                </a:effectLst>
                <a:latin typeface="Arial" pitchFamily="34" charset="0"/>
                <a:cs typeface="Arial" pitchFamily="34" charset="0"/>
              </a:rPr>
              <a:t>“Oleh kerana itu, maka serulah mereka dan </a:t>
            </a:r>
            <a:r>
              <a:rPr lang="ms-MY" sz="2200" dirty="0" err="1">
                <a:effectLst>
                  <a:glow rad="101600">
                    <a:schemeClr val="bg2">
                      <a:lumMod val="75000"/>
                      <a:alpha val="60000"/>
                    </a:schemeClr>
                  </a:glow>
                </a:effectLst>
                <a:latin typeface="Arial" pitchFamily="34" charset="0"/>
                <a:cs typeface="Arial" pitchFamily="34" charset="0"/>
              </a:rPr>
              <a:t>tetaplah</a:t>
            </a:r>
            <a:r>
              <a:rPr lang="ms-MY" sz="2200" dirty="0">
                <a:effectLst>
                  <a:glow rad="101600">
                    <a:schemeClr val="bg2">
                      <a:lumMod val="75000"/>
                      <a:alpha val="60000"/>
                    </a:schemeClr>
                  </a:glow>
                </a:effectLst>
                <a:latin typeface="Arial" pitchFamily="34" charset="0"/>
                <a:cs typeface="Arial" pitchFamily="34" charset="0"/>
              </a:rPr>
              <a:t> engkau sebagaimana yang diperintahkan </a:t>
            </a:r>
            <a:r>
              <a:rPr lang="ms-MY" sz="2200" dirty="0" err="1">
                <a:effectLst>
                  <a:glow rad="101600">
                    <a:schemeClr val="bg2">
                      <a:lumMod val="75000"/>
                      <a:alpha val="60000"/>
                    </a:schemeClr>
                  </a:glow>
                </a:effectLst>
                <a:latin typeface="Arial" pitchFamily="34" charset="0"/>
                <a:cs typeface="Arial" pitchFamily="34" charset="0"/>
              </a:rPr>
              <a:t>kepadamu</a:t>
            </a:r>
            <a:r>
              <a:rPr lang="ms-MY" sz="2200" dirty="0">
                <a:effectLst>
                  <a:glow rad="101600">
                    <a:schemeClr val="bg2">
                      <a:lumMod val="75000"/>
                      <a:alpha val="60000"/>
                    </a:schemeClr>
                  </a:glow>
                </a:effectLst>
                <a:latin typeface="Arial" pitchFamily="34" charset="0"/>
                <a:cs typeface="Arial" pitchFamily="34" charset="0"/>
              </a:rPr>
              <a:t>, dan janganlah kamu menurut hawa nafsu mereka; </a:t>
            </a:r>
            <a:r>
              <a:rPr lang="ms-MY" sz="2200" dirty="0" err="1">
                <a:effectLst>
                  <a:glow rad="101600">
                    <a:schemeClr val="bg2">
                      <a:lumMod val="75000"/>
                      <a:alpha val="60000"/>
                    </a:schemeClr>
                  </a:glow>
                </a:effectLst>
                <a:latin typeface="Arial" pitchFamily="34" charset="0"/>
                <a:cs typeface="Arial" pitchFamily="34" charset="0"/>
              </a:rPr>
              <a:t>Katakanlah</a:t>
            </a:r>
            <a:r>
              <a:rPr lang="ms-MY" sz="2200" dirty="0">
                <a:effectLst>
                  <a:glow rad="101600">
                    <a:schemeClr val="bg2">
                      <a:lumMod val="75000"/>
                      <a:alpha val="60000"/>
                    </a:schemeClr>
                  </a:glow>
                </a:effectLst>
                <a:latin typeface="Arial" pitchFamily="34" charset="0"/>
                <a:cs typeface="Arial" pitchFamily="34" charset="0"/>
              </a:rPr>
              <a:t>: Aku beriman kepada Kitab yang Allah turunkan, dan aku diperintahkan supaya berlaku adil di antara kamu. Allah Tuhan kami dan Tuhan kamu. Bagi kami amal kami dan </a:t>
            </a:r>
            <a:r>
              <a:rPr lang="ms-MY" sz="2200" dirty="0" err="1">
                <a:effectLst>
                  <a:glow rad="101600">
                    <a:schemeClr val="bg2">
                      <a:lumMod val="75000"/>
                      <a:alpha val="60000"/>
                    </a:schemeClr>
                  </a:glow>
                </a:effectLst>
                <a:latin typeface="Arial" pitchFamily="34" charset="0"/>
                <a:cs typeface="Arial" pitchFamily="34" charset="0"/>
              </a:rPr>
              <a:t>bagimu</a:t>
            </a:r>
            <a:r>
              <a:rPr lang="ms-MY" sz="2200" dirty="0">
                <a:effectLst>
                  <a:glow rad="101600">
                    <a:schemeClr val="bg2">
                      <a:lumMod val="75000"/>
                      <a:alpha val="60000"/>
                    </a:schemeClr>
                  </a:glow>
                </a:effectLst>
                <a:latin typeface="Arial" pitchFamily="34" charset="0"/>
                <a:cs typeface="Arial" pitchFamily="34" charset="0"/>
              </a:rPr>
              <a:t> </a:t>
            </a:r>
            <a:r>
              <a:rPr lang="ms-MY" sz="2200" dirty="0" err="1">
                <a:effectLst>
                  <a:glow rad="101600">
                    <a:schemeClr val="bg2">
                      <a:lumMod val="75000"/>
                      <a:alpha val="60000"/>
                    </a:schemeClr>
                  </a:glow>
                </a:effectLst>
                <a:latin typeface="Arial" pitchFamily="34" charset="0"/>
                <a:cs typeface="Arial" pitchFamily="34" charset="0"/>
              </a:rPr>
              <a:t>amalmu</a:t>
            </a:r>
            <a:r>
              <a:rPr lang="ms-MY" sz="2200" dirty="0">
                <a:effectLst>
                  <a:glow rad="101600">
                    <a:schemeClr val="bg2">
                      <a:lumMod val="75000"/>
                      <a:alpha val="60000"/>
                    </a:schemeClr>
                  </a:glow>
                </a:effectLst>
                <a:latin typeface="Arial" pitchFamily="34" charset="0"/>
                <a:cs typeface="Arial" pitchFamily="34" charset="0"/>
              </a:rPr>
              <a:t>. Tidak ada pertengkaran antara kami dengan kamu. Allah akan himpunkan kita bersama pada hari kiamat, dan </a:t>
            </a:r>
            <a:r>
              <a:rPr lang="ms-MY" sz="2200" dirty="0" err="1">
                <a:effectLst>
                  <a:glow rad="101600">
                    <a:schemeClr val="bg2">
                      <a:lumMod val="75000"/>
                      <a:alpha val="60000"/>
                    </a:schemeClr>
                  </a:glow>
                </a:effectLst>
                <a:latin typeface="Arial" pitchFamily="34" charset="0"/>
                <a:cs typeface="Arial" pitchFamily="34" charset="0"/>
              </a:rPr>
              <a:t>kepada-Nyalah</a:t>
            </a:r>
            <a:r>
              <a:rPr lang="ms-MY" sz="2200" dirty="0">
                <a:effectLst>
                  <a:glow rad="101600">
                    <a:schemeClr val="bg2">
                      <a:lumMod val="75000"/>
                      <a:alpha val="60000"/>
                    </a:schemeClr>
                  </a:glow>
                </a:effectLst>
                <a:latin typeface="Arial" pitchFamily="34" charset="0"/>
                <a:cs typeface="Arial" pitchFamily="34" charset="0"/>
              </a:rPr>
              <a:t> tempat kembali semuanya”.</a:t>
            </a:r>
            <a:endParaRPr lang="en-MY" sz="2200" dirty="0">
              <a:effectLst>
                <a:glow rad="101600">
                  <a:schemeClr val="bg2">
                    <a:lumMod val="75000"/>
                    <a:alpha val="60000"/>
                  </a:schemeClr>
                </a:glow>
              </a:effectLst>
              <a:latin typeface="Arial" pitchFamily="34" charset="0"/>
              <a:cs typeface="Arial" pitchFamily="34" charset="0"/>
            </a:endParaRPr>
          </a:p>
        </p:txBody>
      </p:sp>
      <p:sp>
        <p:nvSpPr>
          <p:cNvPr id="6" name="Rectangle 5"/>
          <p:cNvSpPr/>
          <p:nvPr/>
        </p:nvSpPr>
        <p:spPr>
          <a:xfrm>
            <a:off x="0" y="979929"/>
            <a:ext cx="9144000" cy="2554545"/>
          </a:xfrm>
          <a:prstGeom prst="rect">
            <a:avLst/>
          </a:prstGeom>
          <a:solidFill>
            <a:srgbClr val="990000">
              <a:alpha val="15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فَلِذَٰلِكَ فَادْعُ ۖ وَاسْتَقِمْ كَمَا أُمِرْتَ ۖ وَلَا تَتَّبِعْ أَهْوَاءَهُمْ ۖ وَقُلْ آمَنتُ بِمَا أَنزَلَ اللَّهُ مِن كِتَابٍ ۖ وَأُمِرْتُ لِأَعْدِلَ بَيْنَكُمُ ۖ اللَّهُ رَبُّنَا وَرَبُّكُمْ ۖ لَنَا أَعْمَالُنَا وَلَكُمْ أَعْمَالُكُمْ ۖ لَا حُجَّةَ بَيْنَنَا وَبَيْنَكُمُ ۖ اللَّهُ يَجْمَعُ بَيْنَنَا ۖ وَإِلَيْهِ الْمَصِيرُ</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083487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1399</Words>
  <Application>Microsoft Office PowerPoint</Application>
  <PresentationFormat>On-screen Show (4:3)</PresentationFormat>
  <Paragraphs>129</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6</cp:revision>
  <dcterms:created xsi:type="dcterms:W3CDTF">2018-06-20T15:27:27Z</dcterms:created>
  <dcterms:modified xsi:type="dcterms:W3CDTF">2018-06-21T07:52:44Z</dcterms:modified>
</cp:coreProperties>
</file>